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70" r:id="rId3"/>
    <p:sldId id="258" r:id="rId4"/>
    <p:sldId id="271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9" r:id="rId15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418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94" d="100"/>
          <a:sy n="194" d="100"/>
        </p:scale>
        <p:origin x="756" y="15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df26ad5a7e_0_1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df26ad5a7e_0_1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df2eef35f0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df2eef35f0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df26ad5a7e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2df26ad5a7e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df2eef35f0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df2eef35f0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df2eef35f0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df2eef35f0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>
          <a:extLst>
            <a:ext uri="{FF2B5EF4-FFF2-40B4-BE49-F238E27FC236}">
              <a16:creationId xmlns:a16="http://schemas.microsoft.com/office/drawing/2014/main" id="{ECF63913-77FC-872C-669B-1893034FDE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df2eef35f0_0_0:notes">
            <a:extLst>
              <a:ext uri="{FF2B5EF4-FFF2-40B4-BE49-F238E27FC236}">
                <a16:creationId xmlns:a16="http://schemas.microsoft.com/office/drawing/2014/main" id="{5AF0BAF4-A32C-A79C-C20D-D321E6A14C7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df2eef35f0_0_0:notes">
            <a:extLst>
              <a:ext uri="{FF2B5EF4-FFF2-40B4-BE49-F238E27FC236}">
                <a16:creationId xmlns:a16="http://schemas.microsoft.com/office/drawing/2014/main" id="{F042E714-2F8F-2F77-78C4-DE6B82F9C3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99295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df26ad5a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df26ad5a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">
          <a:extLst>
            <a:ext uri="{FF2B5EF4-FFF2-40B4-BE49-F238E27FC236}">
              <a16:creationId xmlns:a16="http://schemas.microsoft.com/office/drawing/2014/main" id="{623B92AB-E68C-2E02-713A-3AF4BC1BAD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df26ad5a7e_0_0:notes">
            <a:extLst>
              <a:ext uri="{FF2B5EF4-FFF2-40B4-BE49-F238E27FC236}">
                <a16:creationId xmlns:a16="http://schemas.microsoft.com/office/drawing/2014/main" id="{ADCD8A42-96B6-A49A-895A-CB95B8654AE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df26ad5a7e_0_0:notes">
            <a:extLst>
              <a:ext uri="{FF2B5EF4-FFF2-40B4-BE49-F238E27FC236}">
                <a16:creationId xmlns:a16="http://schemas.microsoft.com/office/drawing/2014/main" id="{6CEA95FE-D236-A27B-52B5-AC3E6A1F98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62261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df26ad5a7e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df26ad5a7e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df7f580579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df7f580579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df7f58057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df7f58057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df26ad5a7e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df26ad5a7e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df26ad5a7e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df26ad5a7e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kasperskytte.github.io/ampvis2/articles/ampvis2.html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irrors.dotsrc.org/cran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geeksforgeeks.org/how-to-install-r-studio-on-windows-and-linux/" TargetMode="External"/><Relationship Id="rId5" Type="http://schemas.openxmlformats.org/officeDocument/2006/relationships/image" Target="../media/image4.png"/><Relationship Id="rId4" Type="http://schemas.openxmlformats.org/officeDocument/2006/relationships/hyperlink" Target="https://posit.co/download/rstudio-desktop/#download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KasperSkytte/ampvis2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hyperlink" Target="https://github.com/msdueholm/MiDAS_5_PhD_course_2024/tree/main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png"/><Relationship Id="rId4" Type="http://schemas.openxmlformats.org/officeDocument/2006/relationships/hyperlink" Target="https://github.com/msdueholm/MiDAS_5_PhD_course_2024/tree/main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ithub.com/msdueholm/MiDAS_5_PhD_course_2024/tree/main" TargetMode="Externa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>
            <a:spLocks noGrp="1"/>
          </p:cNvSpPr>
          <p:nvPr>
            <p:ph type="subTitle" idx="1"/>
          </p:nvPr>
        </p:nvSpPr>
        <p:spPr>
          <a:xfrm>
            <a:off x="311700" y="3161073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b="1" dirty="0"/>
              <a:t>MiDAS course 2025</a:t>
            </a:r>
            <a:endParaRPr b="1" dirty="0"/>
          </a:p>
        </p:txBody>
      </p:sp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9961" y="47090"/>
            <a:ext cx="2637504" cy="927258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79079" y="3689558"/>
            <a:ext cx="3185842" cy="145394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D5C033-AE10-A071-48AB-66CC39DC58DE}"/>
              </a:ext>
            </a:extLst>
          </p:cNvPr>
          <p:cNvSpPr txBox="1"/>
          <p:nvPr/>
        </p:nvSpPr>
        <p:spPr>
          <a:xfrm>
            <a:off x="0" y="877743"/>
            <a:ext cx="91440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" sz="4800" b="1" dirty="0">
                <a:solidFill>
                  <a:srgbClr val="261659"/>
                </a:solidFill>
              </a:rPr>
              <a:t>Hands-on: </a:t>
            </a:r>
          </a:p>
          <a:p>
            <a:pPr algn="ctr"/>
            <a:r>
              <a:rPr lang="da" sz="4000" b="1" dirty="0">
                <a:solidFill>
                  <a:srgbClr val="261659"/>
                </a:solidFill>
              </a:rPr>
              <a:t>Microbial community analysis using the ampvis2 package </a:t>
            </a:r>
            <a:endParaRPr lang="en-US" sz="4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Google Shape;14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5" name="Google Shape;14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1825" y="144838"/>
            <a:ext cx="6640374" cy="4853824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46" name="Google Shape;146;p21"/>
          <p:cNvCxnSpPr/>
          <p:nvPr/>
        </p:nvCxnSpPr>
        <p:spPr>
          <a:xfrm flipH="1">
            <a:off x="4506800" y="2592925"/>
            <a:ext cx="714300" cy="79500"/>
          </a:xfrm>
          <a:prstGeom prst="straightConnector1">
            <a:avLst/>
          </a:prstGeom>
          <a:noFill/>
          <a:ln w="28575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7" name="Google Shape;147;p21"/>
          <p:cNvSpPr txBox="1"/>
          <p:nvPr/>
        </p:nvSpPr>
        <p:spPr>
          <a:xfrm>
            <a:off x="5354500" y="2303300"/>
            <a:ext cx="25377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MiDAS 5.3 taxonomy 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48" name="Google Shape;148;p21"/>
          <p:cNvCxnSpPr/>
          <p:nvPr/>
        </p:nvCxnSpPr>
        <p:spPr>
          <a:xfrm rot="10800000">
            <a:off x="4039225" y="3139600"/>
            <a:ext cx="1190700" cy="35400"/>
          </a:xfrm>
          <a:prstGeom prst="straightConnector1">
            <a:avLst/>
          </a:prstGeom>
          <a:noFill/>
          <a:ln w="28575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49" name="Google Shape;149;p21"/>
          <p:cNvSpPr txBox="1"/>
          <p:nvPr/>
        </p:nvSpPr>
        <p:spPr>
          <a:xfrm>
            <a:off x="5274025" y="2972888"/>
            <a:ext cx="25377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ASV table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50" name="Google Shape;150;p21"/>
          <p:cNvCxnSpPr/>
          <p:nvPr/>
        </p:nvCxnSpPr>
        <p:spPr>
          <a:xfrm rot="10800000">
            <a:off x="4118725" y="3395600"/>
            <a:ext cx="1155300" cy="141000"/>
          </a:xfrm>
          <a:prstGeom prst="straightConnector1">
            <a:avLst/>
          </a:prstGeom>
          <a:noFill/>
          <a:ln w="28575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1" name="Google Shape;151;p21"/>
          <p:cNvSpPr txBox="1"/>
          <p:nvPr/>
        </p:nvSpPr>
        <p:spPr>
          <a:xfrm>
            <a:off x="5274025" y="3343025"/>
            <a:ext cx="25377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Sample metadata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52" name="Google Shape;152;p21"/>
          <p:cNvCxnSpPr/>
          <p:nvPr/>
        </p:nvCxnSpPr>
        <p:spPr>
          <a:xfrm>
            <a:off x="3164325" y="2347625"/>
            <a:ext cx="0" cy="1134600"/>
          </a:xfrm>
          <a:prstGeom prst="straightConnector1">
            <a:avLst/>
          </a:prstGeom>
          <a:noFill/>
          <a:ln w="28575" cap="flat" cmpd="sng">
            <a:solidFill>
              <a:srgbClr val="98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3" name="Google Shape;153;p21"/>
          <p:cNvSpPr txBox="1"/>
          <p:nvPr/>
        </p:nvSpPr>
        <p:spPr>
          <a:xfrm rot="-5400000">
            <a:off x="2319125" y="2700650"/>
            <a:ext cx="1138200" cy="417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V1-3 data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54" name="Google Shape;154;p21"/>
          <p:cNvCxnSpPr/>
          <p:nvPr/>
        </p:nvCxnSpPr>
        <p:spPr>
          <a:xfrm flipH="1">
            <a:off x="4028275" y="2222500"/>
            <a:ext cx="813600" cy="225600"/>
          </a:xfrm>
          <a:prstGeom prst="straightConnector1">
            <a:avLst/>
          </a:prstGeom>
          <a:noFill/>
          <a:ln w="28575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5" name="Google Shape;155;p21"/>
          <p:cNvSpPr txBox="1"/>
          <p:nvPr/>
        </p:nvSpPr>
        <p:spPr>
          <a:xfrm>
            <a:off x="4932100" y="1955613"/>
            <a:ext cx="13281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Raw ASVs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156" name="Google Shape;156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10</a:t>
            </a:fld>
            <a:endParaRPr/>
          </a:p>
        </p:txBody>
      </p:sp>
      <p:sp>
        <p:nvSpPr>
          <p:cNvPr id="2" name="Google Shape;81;p16">
            <a:extLst>
              <a:ext uri="{FF2B5EF4-FFF2-40B4-BE49-F238E27FC236}">
                <a16:creationId xmlns:a16="http://schemas.microsoft.com/office/drawing/2014/main" id="{4B4005C4-7339-9816-912F-A3FE3EB4DB09}"/>
              </a:ext>
            </a:extLst>
          </p:cNvPr>
          <p:cNvSpPr txBox="1">
            <a:spLocks/>
          </p:cNvSpPr>
          <p:nvPr/>
        </p:nvSpPr>
        <p:spPr>
          <a:xfrm>
            <a:off x="464100" y="13048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200"/>
              </a:spcAft>
              <a:buFont typeface="Arial"/>
              <a:buNone/>
            </a:pPr>
            <a:r>
              <a:rPr lang="en-GB"/>
              <a:t>change</a:t>
            </a:r>
            <a:endParaRPr lang="en-GB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b="1" dirty="0">
                <a:solidFill>
                  <a:srgbClr val="241858"/>
                </a:solidFill>
              </a:rPr>
              <a:t>Install ampvis2 </a:t>
            </a:r>
            <a:r>
              <a:rPr lang="da" sz="2058" dirty="0">
                <a:solidFill>
                  <a:schemeClr val="dk2"/>
                </a:solidFill>
              </a:rPr>
              <a:t>(</a:t>
            </a:r>
            <a:r>
              <a:rPr lang="da" sz="1566" u="sng" dirty="0">
                <a:solidFill>
                  <a:schemeClr val="accent5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https://kasperskytte.github.io/ampvis2/articles/ampvis2.html</a:t>
            </a:r>
            <a:r>
              <a:rPr lang="da" sz="2050" dirty="0">
                <a:solidFill>
                  <a:schemeClr val="dk2"/>
                </a:solidFill>
              </a:rPr>
              <a:t>)</a:t>
            </a:r>
            <a:r>
              <a:rPr lang="da" sz="3466" dirty="0"/>
              <a:t> </a:t>
            </a:r>
            <a:endParaRPr sz="3466" dirty="0"/>
          </a:p>
        </p:txBody>
      </p:sp>
      <p:sp>
        <p:nvSpPr>
          <p:cNvPr id="162" name="Google Shape;162;p22"/>
          <p:cNvSpPr txBox="1">
            <a:spLocks noGrp="1"/>
          </p:cNvSpPr>
          <p:nvPr>
            <p:ph type="body" idx="1"/>
          </p:nvPr>
        </p:nvSpPr>
        <p:spPr>
          <a:xfrm>
            <a:off x="311700" y="1110550"/>
            <a:ext cx="8520600" cy="37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da" dirty="0"/>
              <a:t>In the R terminal:</a:t>
            </a:r>
            <a:endParaRPr sz="1600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a" dirty="0">
                <a:latin typeface="Courier New"/>
                <a:ea typeface="Courier New"/>
                <a:cs typeface="Courier New"/>
                <a:sym typeface="Courier New"/>
              </a:rPr>
              <a:t>install.packages("remotes")</a:t>
            </a:r>
            <a:endParaRPr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a" dirty="0">
                <a:latin typeface="Courier New"/>
                <a:ea typeface="Courier New"/>
                <a:cs typeface="Courier New"/>
                <a:sym typeface="Courier New"/>
              </a:rPr>
              <a:t>remotes::install_github("kasperskytte/ampvis2")</a:t>
            </a:r>
            <a:endParaRPr sz="951"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a" dirty="0"/>
              <a:t>Other needed packages:</a:t>
            </a:r>
            <a:endParaRPr dirty="0"/>
          </a:p>
          <a:p>
            <a:pPr marL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da" dirty="0">
                <a:latin typeface="Courier New"/>
                <a:ea typeface="Courier New"/>
                <a:cs typeface="Courier New"/>
                <a:sym typeface="Courier New"/>
              </a:rPr>
              <a:t>install.packages(“tidyverse")</a:t>
            </a:r>
            <a:endParaRPr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a" dirty="0"/>
              <a:t>Load packages (do for all packages):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a" dirty="0">
                <a:latin typeface="Courier New"/>
                <a:ea typeface="Courier New"/>
                <a:cs typeface="Courier New"/>
                <a:sym typeface="Courier New"/>
              </a:rPr>
              <a:t>library("ampvis2")</a:t>
            </a:r>
            <a:endParaRPr dirty="0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da" dirty="0">
                <a:latin typeface="Courier New"/>
                <a:ea typeface="Courier New"/>
                <a:cs typeface="Courier New"/>
                <a:sym typeface="Courier New"/>
              </a:rPr>
              <a:t>library(" tidyverse")</a:t>
            </a:r>
            <a:endParaRPr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163" name="Google Shape;163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11</a:t>
            </a:fld>
            <a:endParaRPr/>
          </a:p>
        </p:txBody>
      </p:sp>
      <p:pic>
        <p:nvPicPr>
          <p:cNvPr id="164" name="Google Shape;164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2500" b="1" dirty="0">
                <a:solidFill>
                  <a:srgbClr val="241858"/>
                </a:solidFill>
              </a:rPr>
              <a:t>Load data into ampvis object</a:t>
            </a:r>
            <a:endParaRPr sz="2500" b="1" dirty="0">
              <a:solidFill>
                <a:srgbClr val="241858"/>
              </a:solidFill>
            </a:endParaRPr>
          </a:p>
        </p:txBody>
      </p:sp>
      <p:sp>
        <p:nvSpPr>
          <p:cNvPr id="170" name="Google Shape;170;p23"/>
          <p:cNvSpPr txBox="1">
            <a:spLocks noGrp="1"/>
          </p:cNvSpPr>
          <p:nvPr>
            <p:ph type="body" idx="1"/>
          </p:nvPr>
        </p:nvSpPr>
        <p:spPr>
          <a:xfrm>
            <a:off x="311700" y="1000075"/>
            <a:ext cx="4922400" cy="388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Metadata: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 b="1">
                <a:latin typeface="Courier New"/>
                <a:ea typeface="Courier New"/>
                <a:cs typeface="Courier New"/>
                <a:sym typeface="Courier New"/>
              </a:rPr>
              <a:t>V13_metadata = 'data/V13_metadata.txt'</a:t>
            </a: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ASV table: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 b="1">
                <a:latin typeface="Courier New"/>
                <a:ea typeface="Courier New"/>
                <a:cs typeface="Courier New"/>
                <a:sym typeface="Courier New"/>
              </a:rPr>
              <a:t>V13_ASVtab = 'data/V13_ASVtab.txt' </a:t>
            </a: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Taxonomy:</a:t>
            </a:r>
            <a:endParaRPr sz="12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 b="1">
                <a:latin typeface="Courier New"/>
                <a:ea typeface="Courier New"/>
                <a:cs typeface="Courier New"/>
                <a:sym typeface="Courier New"/>
              </a:rPr>
              <a:t>V13_tax = 'data/V13_ASV_MiDAS_5.3.sintax'</a:t>
            </a: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6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ASVs (fasta sequences):</a:t>
            </a: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 b="1">
                <a:latin typeface="Courier New"/>
                <a:ea typeface="Courier New"/>
                <a:cs typeface="Courier New"/>
                <a:sym typeface="Courier New"/>
              </a:rPr>
              <a:t>ASV='data/V13_ASV.fa'</a:t>
            </a: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/>
              <a:t>Load into ampvis:</a:t>
            </a: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 b="1">
                <a:latin typeface="Courier New"/>
                <a:ea typeface="Courier New"/>
                <a:cs typeface="Courier New"/>
                <a:sym typeface="Courier New"/>
              </a:rPr>
              <a:t>d13 &lt;- amp_load(otutable = V13_ASVtab, </a:t>
            </a: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 b="1">
                <a:latin typeface="Courier New"/>
                <a:ea typeface="Courier New"/>
                <a:cs typeface="Courier New"/>
                <a:sym typeface="Courier New"/>
              </a:rPr>
              <a:t>                taxonomy = V13_tax,</a:t>
            </a: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 b="1">
                <a:latin typeface="Courier New"/>
                <a:ea typeface="Courier New"/>
                <a:cs typeface="Courier New"/>
                <a:sym typeface="Courier New"/>
              </a:rPr>
              <a:t>                metadata = V13_metadata,</a:t>
            </a: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200" b="1">
                <a:latin typeface="Courier New"/>
                <a:ea typeface="Courier New"/>
                <a:cs typeface="Courier New"/>
                <a:sym typeface="Courier New"/>
              </a:rPr>
              <a:t>                fasta = ASV)</a:t>
            </a:r>
            <a:endParaRPr sz="1200" b="1">
              <a:latin typeface="Courier New"/>
              <a:ea typeface="Courier New"/>
              <a:cs typeface="Courier New"/>
              <a:sym typeface="Courier New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1600"/>
          </a:p>
        </p:txBody>
      </p:sp>
      <p:pic>
        <p:nvPicPr>
          <p:cNvPr id="171" name="Google Shape;171;p23"/>
          <p:cNvPicPr preferRelativeResize="0"/>
          <p:nvPr/>
        </p:nvPicPr>
        <p:blipFill rotWithShape="1">
          <a:blip r:embed="rId3">
            <a:alphaModFix/>
          </a:blip>
          <a:srcRect b="66897"/>
          <a:stretch/>
        </p:blipFill>
        <p:spPr>
          <a:xfrm>
            <a:off x="4851741" y="3083821"/>
            <a:ext cx="3980559" cy="1525214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3"/>
          <p:cNvSpPr txBox="1"/>
          <p:nvPr/>
        </p:nvSpPr>
        <p:spPr>
          <a:xfrm>
            <a:off x="7799925" y="3179400"/>
            <a:ext cx="9162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000" b="1">
                <a:solidFill>
                  <a:schemeClr val="dk2"/>
                </a:solidFill>
              </a:rPr>
              <a:t>(optional)</a:t>
            </a:r>
            <a:endParaRPr sz="1000" b="1">
              <a:solidFill>
                <a:schemeClr val="dk2"/>
              </a:solidFill>
            </a:endParaRPr>
          </a:p>
        </p:txBody>
      </p:sp>
      <p:sp>
        <p:nvSpPr>
          <p:cNvPr id="173" name="Google Shape;173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12</a:t>
            </a:fld>
            <a:endParaRPr/>
          </a:p>
        </p:txBody>
      </p:sp>
      <p:pic>
        <p:nvPicPr>
          <p:cNvPr id="174" name="Google Shape;17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 txBox="1">
            <a:spLocks noGrp="1"/>
          </p:cNvSpPr>
          <p:nvPr>
            <p:ph type="title"/>
          </p:nvPr>
        </p:nvSpPr>
        <p:spPr>
          <a:xfrm>
            <a:off x="311700" y="574075"/>
            <a:ext cx="4260300" cy="121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2500" b="1" dirty="0">
                <a:solidFill>
                  <a:srgbClr val="241858"/>
                </a:solidFill>
              </a:rPr>
              <a:t>Typical amplicon analysis workflow in ampvis2</a:t>
            </a:r>
            <a:endParaRPr sz="2500" b="1" dirty="0">
              <a:solidFill>
                <a:srgbClr val="241858"/>
              </a:solidFill>
            </a:endParaRPr>
          </a:p>
        </p:txBody>
      </p:sp>
      <p:pic>
        <p:nvPicPr>
          <p:cNvPr id="180" name="Google Shape;18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45097" y="296200"/>
            <a:ext cx="3931853" cy="4551124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13</a:t>
            </a:fld>
            <a:endParaRPr/>
          </a:p>
        </p:txBody>
      </p:sp>
      <p:pic>
        <p:nvPicPr>
          <p:cNvPr id="182" name="Google Shape;18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Break and R support</a:t>
            </a:r>
            <a:endParaRPr/>
          </a:p>
        </p:txBody>
      </p:sp>
      <p:pic>
        <p:nvPicPr>
          <p:cNvPr id="197" name="Google Shape;19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2675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>
          <a:extLst>
            <a:ext uri="{FF2B5EF4-FFF2-40B4-BE49-F238E27FC236}">
              <a16:creationId xmlns:a16="http://schemas.microsoft.com/office/drawing/2014/main" id="{3A4C2F34-C67C-30F5-D75B-70D84295C6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>
            <a:extLst>
              <a:ext uri="{FF2B5EF4-FFF2-40B4-BE49-F238E27FC236}">
                <a16:creationId xmlns:a16="http://schemas.microsoft.com/office/drawing/2014/main" id="{A0CD04FB-DB10-6D7A-B7AB-62D894EBAE0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66729" y="1140444"/>
            <a:ext cx="8520600" cy="274268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●"/>
            </a:pPr>
            <a:r>
              <a:rPr lang="da" dirty="0">
                <a:solidFill>
                  <a:schemeClr val="tx1"/>
                </a:solidFill>
              </a:rPr>
              <a:t>Install R and Rstudio (if not done)</a:t>
            </a:r>
            <a:endParaRPr dirty="0">
              <a:solidFill>
                <a:schemeClr val="tx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●"/>
            </a:pPr>
            <a:r>
              <a:rPr lang="da" dirty="0">
                <a:solidFill>
                  <a:schemeClr val="tx1"/>
                </a:solidFill>
              </a:rPr>
              <a:t>Install </a:t>
            </a:r>
            <a:r>
              <a:rPr lang="da" i="1" dirty="0">
                <a:solidFill>
                  <a:schemeClr val="tx1"/>
                </a:solidFill>
              </a:rPr>
              <a:t>ampvis2 </a:t>
            </a:r>
            <a:r>
              <a:rPr lang="da" dirty="0">
                <a:solidFill>
                  <a:schemeClr val="tx1"/>
                </a:solidFill>
              </a:rPr>
              <a:t>in Rstudio</a:t>
            </a:r>
            <a:endParaRPr i="1" dirty="0">
              <a:solidFill>
                <a:schemeClr val="tx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●"/>
            </a:pPr>
            <a:r>
              <a:rPr lang="da" dirty="0">
                <a:solidFill>
                  <a:schemeClr val="tx1"/>
                </a:solidFill>
              </a:rPr>
              <a:t>Download data from github </a:t>
            </a:r>
            <a:r>
              <a:rPr lang="da" dirty="0">
                <a:solidFill>
                  <a:srgbClr val="C00000"/>
                </a:solidFill>
              </a:rPr>
              <a:t>(add address)</a:t>
            </a:r>
            <a:endParaRPr dirty="0">
              <a:solidFill>
                <a:srgbClr val="C00000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●"/>
            </a:pPr>
            <a:r>
              <a:rPr lang="da" dirty="0">
                <a:solidFill>
                  <a:schemeClr val="tx1"/>
                </a:solidFill>
              </a:rPr>
              <a:t>Load data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Char char="●"/>
            </a:pPr>
            <a:r>
              <a:rPr lang="da" dirty="0">
                <a:solidFill>
                  <a:schemeClr val="tx1"/>
                </a:solidFill>
              </a:rPr>
              <a:t>Explore data! </a:t>
            </a:r>
            <a:endParaRPr dirty="0">
              <a:solidFill>
                <a:schemeClr val="tx1"/>
              </a:solidFill>
            </a:endParaRPr>
          </a:p>
        </p:txBody>
      </p:sp>
      <p:pic>
        <p:nvPicPr>
          <p:cNvPr id="66" name="Google Shape;66;p14">
            <a:extLst>
              <a:ext uri="{FF2B5EF4-FFF2-40B4-BE49-F238E27FC236}">
                <a16:creationId xmlns:a16="http://schemas.microsoft.com/office/drawing/2014/main" id="{13E2D253-CE0D-B697-2F19-E81137A3760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2675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A3AC430-1215-D46C-1AD4-9360A25C84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29" y="437831"/>
            <a:ext cx="8520600" cy="572700"/>
          </a:xfrm>
        </p:spPr>
        <p:txBody>
          <a:bodyPr>
            <a:normAutofit fontScale="90000"/>
          </a:bodyPr>
          <a:lstStyle/>
          <a:p>
            <a:r>
              <a:rPr lang="en-GB" b="1" dirty="0">
                <a:solidFill>
                  <a:srgbClr val="241858"/>
                </a:solidFill>
              </a:rPr>
              <a:t>Structure of the hands-on</a:t>
            </a:r>
            <a:endParaRPr lang="en-US" b="1" dirty="0">
              <a:solidFill>
                <a:srgbClr val="241858"/>
              </a:solidFill>
            </a:endParaRPr>
          </a:p>
        </p:txBody>
      </p:sp>
      <p:pic>
        <p:nvPicPr>
          <p:cNvPr id="4" name="Google Shape;57;p13">
            <a:extLst>
              <a:ext uri="{FF2B5EF4-FFF2-40B4-BE49-F238E27FC236}">
                <a16:creationId xmlns:a16="http://schemas.microsoft.com/office/drawing/2014/main" id="{18FE359F-BAA7-EAF9-44E1-971A1EB2E0E4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9961" y="47090"/>
            <a:ext cx="2637504" cy="92725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0387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>
            <a:spLocks noGrp="1"/>
          </p:cNvSpPr>
          <p:nvPr>
            <p:ph type="title"/>
          </p:nvPr>
        </p:nvSpPr>
        <p:spPr>
          <a:xfrm>
            <a:off x="246743" y="40505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2500" b="1" dirty="0">
                <a:solidFill>
                  <a:srgbClr val="241858"/>
                </a:solidFill>
              </a:rPr>
              <a:t>Install R and Rstudio </a:t>
            </a:r>
            <a:endParaRPr sz="2500" b="1" dirty="0">
              <a:solidFill>
                <a:srgbClr val="241858"/>
              </a:solidFill>
            </a:endParaRPr>
          </a:p>
        </p:txBody>
      </p:sp>
      <p:sp>
        <p:nvSpPr>
          <p:cNvPr id="72" name="Google Shape;72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dirty="0">
                <a:solidFill>
                  <a:schemeClr val="tx1"/>
                </a:solidFill>
              </a:rPr>
              <a:t>Download R: </a:t>
            </a:r>
            <a:r>
              <a:rPr lang="da" u="sng" dirty="0">
                <a:solidFill>
                  <a:schemeClr val="hlink"/>
                </a:solidFill>
                <a:hlinkClick r:id="rId3"/>
              </a:rPr>
              <a:t>https://mirrors.dotsrc.org/cran/</a:t>
            </a:r>
            <a:r>
              <a:rPr lang="da" dirty="0"/>
              <a:t> 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da" dirty="0">
                <a:solidFill>
                  <a:schemeClr val="tx1"/>
                </a:solidFill>
              </a:rPr>
              <a:t>Download Rstudio: </a:t>
            </a:r>
            <a:r>
              <a:rPr lang="da" u="sng" dirty="0">
                <a:solidFill>
                  <a:schemeClr val="hlink"/>
                </a:solidFill>
                <a:hlinkClick r:id="rId4"/>
              </a:rPr>
              <a:t>https://posit.co/download/rstudio-desktop/#download</a:t>
            </a:r>
            <a:r>
              <a:rPr lang="da" dirty="0"/>
              <a:t> 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02675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3C044AF-4F76-B7E4-95FE-0AC0690937C6}"/>
              </a:ext>
            </a:extLst>
          </p:cNvPr>
          <p:cNvSpPr txBox="1"/>
          <p:nvPr/>
        </p:nvSpPr>
        <p:spPr>
          <a:xfrm>
            <a:off x="311700" y="3729415"/>
            <a:ext cx="82376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See guide: </a:t>
            </a:r>
            <a:r>
              <a:rPr lang="en-US" u="sng" dirty="0">
                <a:solidFill>
                  <a:schemeClr val="accent5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https://www.geeksforgeeks.org/how-to-install-r-studio-on-windows-and-linux/</a:t>
            </a:r>
            <a:r>
              <a:rPr lang="en-US" dirty="0"/>
              <a:t>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">
          <a:extLst>
            <a:ext uri="{FF2B5EF4-FFF2-40B4-BE49-F238E27FC236}">
              <a16:creationId xmlns:a16="http://schemas.microsoft.com/office/drawing/2014/main" id="{9A48DA73-736F-3586-69C1-A7EFC873C6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>
            <a:extLst>
              <a:ext uri="{FF2B5EF4-FFF2-40B4-BE49-F238E27FC236}">
                <a16:creationId xmlns:a16="http://schemas.microsoft.com/office/drawing/2014/main" id="{1C1AD9E6-DE37-D4AD-202A-9632F254D1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6743" y="405051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2500" b="1" dirty="0">
                <a:solidFill>
                  <a:srgbClr val="241858"/>
                </a:solidFill>
              </a:rPr>
              <a:t>Install ampvis2 in Rstudio</a:t>
            </a:r>
            <a:endParaRPr sz="2500" b="1" dirty="0">
              <a:solidFill>
                <a:srgbClr val="241858"/>
              </a:solidFill>
            </a:endParaRPr>
          </a:p>
        </p:txBody>
      </p:sp>
      <p:sp>
        <p:nvSpPr>
          <p:cNvPr id="72" name="Google Shape;72;p15">
            <a:extLst>
              <a:ext uri="{FF2B5EF4-FFF2-40B4-BE49-F238E27FC236}">
                <a16:creationId xmlns:a16="http://schemas.microsoft.com/office/drawing/2014/main" id="{8F508AB0-8E9C-DECF-B644-DF21FC8DB36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dirty="0">
                <a:solidFill>
                  <a:schemeClr val="tx1"/>
                </a:solidFill>
              </a:rPr>
              <a:t>Go to documentation: </a:t>
            </a:r>
            <a:r>
              <a:rPr lang="en-US" dirty="0">
                <a:hlinkClick r:id="rId3"/>
              </a:rPr>
              <a:t>https://github.com/KasperSkytte/ampvis2</a:t>
            </a:r>
            <a:r>
              <a:rPr lang="en-US" dirty="0"/>
              <a:t> </a:t>
            </a:r>
            <a:endParaRPr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74" name="Google Shape;74;p15">
            <a:extLst>
              <a:ext uri="{FF2B5EF4-FFF2-40B4-BE49-F238E27FC236}">
                <a16:creationId xmlns:a16="http://schemas.microsoft.com/office/drawing/2014/main" id="{AD0F94DA-693D-8577-3610-43369FE9CB58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02675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320CC0-2A77-CA5F-B45F-448DAE2D44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700" y="1809828"/>
            <a:ext cx="7280223" cy="680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55238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2675" y="4835210"/>
            <a:ext cx="3141325" cy="312075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2500" b="1" dirty="0">
                <a:solidFill>
                  <a:srgbClr val="241858"/>
                </a:solidFill>
              </a:rPr>
              <a:t>Find and download data</a:t>
            </a:r>
            <a:endParaRPr sz="2500" b="1" dirty="0">
              <a:solidFill>
                <a:srgbClr val="241858"/>
              </a:solidFill>
            </a:endParaRPr>
          </a:p>
        </p:txBody>
      </p:sp>
      <p:sp>
        <p:nvSpPr>
          <p:cNvPr id="81" name="Google Shape;81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GB" dirty="0"/>
              <a:t>change</a:t>
            </a:r>
            <a:endParaRPr dirty="0"/>
          </a:p>
        </p:txBody>
      </p:sp>
      <p:sp>
        <p:nvSpPr>
          <p:cNvPr id="83" name="Google Shape;83;p16"/>
          <p:cNvSpPr txBox="1"/>
          <p:nvPr/>
        </p:nvSpPr>
        <p:spPr>
          <a:xfrm>
            <a:off x="4555275" y="50150"/>
            <a:ext cx="4618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100" u="sng" dirty="0">
                <a:solidFill>
                  <a:schemeClr val="hlink"/>
                </a:solidFill>
                <a:highlight>
                  <a:srgbClr val="FFFF00"/>
                </a:highlight>
                <a:hlinkClick r:id="rId4"/>
              </a:rPr>
              <a:t>https://github.com/msdueholm/MiDAS_5_PhD_course_2024/tree/main</a:t>
            </a:r>
            <a:endParaRPr sz="1800" dirty="0">
              <a:solidFill>
                <a:schemeClr val="dk2"/>
              </a:solidFill>
              <a:highlight>
                <a:srgbClr val="FFFF00"/>
              </a:highlight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72825" y="1194975"/>
            <a:ext cx="5599626" cy="363644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Find and download data</a:t>
            </a:r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6</a:t>
            </a:fld>
            <a:endParaRPr/>
          </a:p>
        </p:txBody>
      </p:sp>
      <p:sp>
        <p:nvSpPr>
          <p:cNvPr id="93" name="Google Shape;93;p17"/>
          <p:cNvSpPr txBox="1"/>
          <p:nvPr/>
        </p:nvSpPr>
        <p:spPr>
          <a:xfrm>
            <a:off x="4555275" y="50150"/>
            <a:ext cx="4618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100" u="sng">
                <a:solidFill>
                  <a:schemeClr val="hlink"/>
                </a:solidFill>
                <a:hlinkClick r:id="rId4"/>
              </a:rPr>
              <a:t>https://github.com/msdueholm/MiDAS_5_PhD_course_2024/tree/main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72825" y="1194975"/>
            <a:ext cx="5599626" cy="363644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95" name="Google Shape;95;p17"/>
          <p:cNvSpPr/>
          <p:nvPr/>
        </p:nvSpPr>
        <p:spPr>
          <a:xfrm>
            <a:off x="6291625" y="2277100"/>
            <a:ext cx="480300" cy="237300"/>
          </a:xfrm>
          <a:prstGeom prst="rect">
            <a:avLst/>
          </a:prstGeom>
          <a:noFill/>
          <a:ln w="28575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" name="Google Shape;81;p16">
            <a:extLst>
              <a:ext uri="{FF2B5EF4-FFF2-40B4-BE49-F238E27FC236}">
                <a16:creationId xmlns:a16="http://schemas.microsoft.com/office/drawing/2014/main" id="{D9611F5F-DB8C-290D-7B8B-785CFA606139}"/>
              </a:ext>
            </a:extLst>
          </p:cNvPr>
          <p:cNvSpPr txBox="1">
            <a:spLocks/>
          </p:cNvSpPr>
          <p:nvPr/>
        </p:nvSpPr>
        <p:spPr>
          <a:xfrm>
            <a:off x="464100" y="13048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200"/>
              </a:spcAft>
              <a:buFont typeface="Arial"/>
              <a:buNone/>
            </a:pPr>
            <a:r>
              <a:rPr lang="en-GB"/>
              <a:t>change</a:t>
            </a:r>
            <a:endParaRPr lang="en-GB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7</a:t>
            </a:fld>
            <a:endParaRPr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7025" y="1152475"/>
            <a:ext cx="5567324" cy="361549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03" name="Google Shape;103;p18"/>
          <p:cNvCxnSpPr/>
          <p:nvPr/>
        </p:nvCxnSpPr>
        <p:spPr>
          <a:xfrm rot="10800000" flipH="1">
            <a:off x="5034350" y="3603463"/>
            <a:ext cx="414600" cy="485100"/>
          </a:xfrm>
          <a:prstGeom prst="straightConnector1">
            <a:avLst/>
          </a:prstGeom>
          <a:noFill/>
          <a:ln w="38100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04" name="Google Shape;104;p18"/>
          <p:cNvSpPr/>
          <p:nvPr/>
        </p:nvSpPr>
        <p:spPr>
          <a:xfrm>
            <a:off x="6282825" y="2261175"/>
            <a:ext cx="480300" cy="237300"/>
          </a:xfrm>
          <a:prstGeom prst="rect">
            <a:avLst/>
          </a:prstGeom>
          <a:noFill/>
          <a:ln w="28575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5" name="Google Shape;10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8"/>
          <p:cNvSpPr txBox="1">
            <a:spLocks noGrp="1"/>
          </p:cNvSpPr>
          <p:nvPr>
            <p:ph type="title"/>
          </p:nvPr>
        </p:nvSpPr>
        <p:spPr>
          <a:xfrm>
            <a:off x="311700" y="2926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/>
              <a:t>Find and download data</a:t>
            </a:r>
            <a:endParaRPr/>
          </a:p>
        </p:txBody>
      </p:sp>
      <p:sp>
        <p:nvSpPr>
          <p:cNvPr id="107" name="Google Shape;107;p18"/>
          <p:cNvSpPr txBox="1"/>
          <p:nvPr/>
        </p:nvSpPr>
        <p:spPr>
          <a:xfrm>
            <a:off x="4555275" y="50150"/>
            <a:ext cx="46182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100" u="sng">
                <a:solidFill>
                  <a:schemeClr val="hlink"/>
                </a:solidFill>
                <a:hlinkClick r:id="rId5"/>
              </a:rPr>
              <a:t>https://github.com/msdueholm/MiDAS_5_PhD_course_2024/tree/main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" name="Google Shape;81;p16">
            <a:extLst>
              <a:ext uri="{FF2B5EF4-FFF2-40B4-BE49-F238E27FC236}">
                <a16:creationId xmlns:a16="http://schemas.microsoft.com/office/drawing/2014/main" id="{51DF2CAB-04D0-B779-03BD-64140EA2E94E}"/>
              </a:ext>
            </a:extLst>
          </p:cNvPr>
          <p:cNvSpPr txBox="1">
            <a:spLocks/>
          </p:cNvSpPr>
          <p:nvPr/>
        </p:nvSpPr>
        <p:spPr>
          <a:xfrm>
            <a:off x="464100" y="13048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200"/>
              </a:spcAft>
              <a:buFont typeface="Arial"/>
              <a:buNone/>
            </a:pPr>
            <a:r>
              <a:rPr lang="en-GB"/>
              <a:t>change</a:t>
            </a:r>
            <a:endParaRPr lang="en-GB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5" name="Google Shape;11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1825" y="144838"/>
            <a:ext cx="6640374" cy="4853824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16" name="Google Shape;11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8</a:t>
            </a:fld>
            <a:endParaRPr/>
          </a:p>
        </p:txBody>
      </p:sp>
      <p:sp>
        <p:nvSpPr>
          <p:cNvPr id="2" name="Google Shape;81;p16">
            <a:extLst>
              <a:ext uri="{FF2B5EF4-FFF2-40B4-BE49-F238E27FC236}">
                <a16:creationId xmlns:a16="http://schemas.microsoft.com/office/drawing/2014/main" id="{AC385D51-E1A2-5416-DF2E-D124C0FD10CF}"/>
              </a:ext>
            </a:extLst>
          </p:cNvPr>
          <p:cNvSpPr txBox="1">
            <a:spLocks/>
          </p:cNvSpPr>
          <p:nvPr/>
        </p:nvSpPr>
        <p:spPr>
          <a:xfrm>
            <a:off x="464100" y="13048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200"/>
              </a:spcAft>
              <a:buFont typeface="Arial"/>
              <a:buNone/>
            </a:pPr>
            <a:r>
              <a:rPr lang="en-GB"/>
              <a:t>change</a:t>
            </a:r>
            <a:endParaRPr lang="en-GB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831425"/>
            <a:ext cx="3141325" cy="3120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24" name="Google Shape;12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51825" y="144838"/>
            <a:ext cx="6640374" cy="4853824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25" name="Google Shape;125;p20"/>
          <p:cNvCxnSpPr/>
          <p:nvPr/>
        </p:nvCxnSpPr>
        <p:spPr>
          <a:xfrm flipH="1">
            <a:off x="4028275" y="2222500"/>
            <a:ext cx="813600" cy="225600"/>
          </a:xfrm>
          <a:prstGeom prst="straightConnector1">
            <a:avLst/>
          </a:prstGeom>
          <a:noFill/>
          <a:ln w="28575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6" name="Google Shape;126;p20"/>
          <p:cNvSpPr txBox="1"/>
          <p:nvPr/>
        </p:nvSpPr>
        <p:spPr>
          <a:xfrm>
            <a:off x="4932100" y="1955613"/>
            <a:ext cx="13281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Raw ASVs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27" name="Google Shape;127;p20"/>
          <p:cNvCxnSpPr/>
          <p:nvPr/>
        </p:nvCxnSpPr>
        <p:spPr>
          <a:xfrm flipH="1">
            <a:off x="4506800" y="2592925"/>
            <a:ext cx="714300" cy="79500"/>
          </a:xfrm>
          <a:prstGeom prst="straightConnector1">
            <a:avLst/>
          </a:prstGeom>
          <a:noFill/>
          <a:ln w="28575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28" name="Google Shape;128;p20"/>
          <p:cNvSpPr txBox="1"/>
          <p:nvPr/>
        </p:nvSpPr>
        <p:spPr>
          <a:xfrm>
            <a:off x="5354500" y="2303300"/>
            <a:ext cx="25377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MiDAS 5.3 taxonomy 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29" name="Google Shape;129;p20"/>
          <p:cNvCxnSpPr/>
          <p:nvPr/>
        </p:nvCxnSpPr>
        <p:spPr>
          <a:xfrm rot="10800000">
            <a:off x="4039225" y="3139600"/>
            <a:ext cx="1190700" cy="35400"/>
          </a:xfrm>
          <a:prstGeom prst="straightConnector1">
            <a:avLst/>
          </a:prstGeom>
          <a:noFill/>
          <a:ln w="28575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0" name="Google Shape;130;p20"/>
          <p:cNvSpPr txBox="1"/>
          <p:nvPr/>
        </p:nvSpPr>
        <p:spPr>
          <a:xfrm>
            <a:off x="5274025" y="2972888"/>
            <a:ext cx="25377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ASV table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31" name="Google Shape;131;p20"/>
          <p:cNvCxnSpPr/>
          <p:nvPr/>
        </p:nvCxnSpPr>
        <p:spPr>
          <a:xfrm rot="10800000">
            <a:off x="4118725" y="3395600"/>
            <a:ext cx="1155300" cy="141000"/>
          </a:xfrm>
          <a:prstGeom prst="straightConnector1">
            <a:avLst/>
          </a:prstGeom>
          <a:noFill/>
          <a:ln w="28575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2" name="Google Shape;132;p20"/>
          <p:cNvSpPr txBox="1"/>
          <p:nvPr/>
        </p:nvSpPr>
        <p:spPr>
          <a:xfrm>
            <a:off x="5274025" y="3343025"/>
            <a:ext cx="25377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Sample metadata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33" name="Google Shape;133;p20"/>
          <p:cNvCxnSpPr/>
          <p:nvPr/>
        </p:nvCxnSpPr>
        <p:spPr>
          <a:xfrm flipH="1">
            <a:off x="5062375" y="2910425"/>
            <a:ext cx="732000" cy="9000"/>
          </a:xfrm>
          <a:prstGeom prst="straightConnector1">
            <a:avLst/>
          </a:prstGeom>
          <a:noFill/>
          <a:ln w="28575" cap="flat" cmpd="sng">
            <a:solidFill>
              <a:srgbClr val="980000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34" name="Google Shape;134;p20"/>
          <p:cNvSpPr txBox="1"/>
          <p:nvPr/>
        </p:nvSpPr>
        <p:spPr>
          <a:xfrm>
            <a:off x="5759600" y="2649325"/>
            <a:ext cx="1957500" cy="422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SILVA taxonomy</a:t>
            </a:r>
            <a:endParaRPr sz="1600">
              <a:solidFill>
                <a:schemeClr val="dk2"/>
              </a:solidFill>
            </a:endParaRPr>
          </a:p>
        </p:txBody>
      </p:sp>
      <p:cxnSp>
        <p:nvCxnSpPr>
          <p:cNvPr id="135" name="Google Shape;135;p20"/>
          <p:cNvCxnSpPr/>
          <p:nvPr/>
        </p:nvCxnSpPr>
        <p:spPr>
          <a:xfrm>
            <a:off x="3164325" y="2347625"/>
            <a:ext cx="0" cy="1134600"/>
          </a:xfrm>
          <a:prstGeom prst="straightConnector1">
            <a:avLst/>
          </a:prstGeom>
          <a:noFill/>
          <a:ln w="28575" cap="flat" cmpd="sng">
            <a:solidFill>
              <a:srgbClr val="98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6" name="Google Shape;136;p20"/>
          <p:cNvSpPr txBox="1"/>
          <p:nvPr/>
        </p:nvSpPr>
        <p:spPr>
          <a:xfrm rot="-5400000">
            <a:off x="2319125" y="2700650"/>
            <a:ext cx="1138200" cy="41790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rgbClr val="98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da" sz="1600">
                <a:solidFill>
                  <a:schemeClr val="dk2"/>
                </a:solidFill>
              </a:rPr>
              <a:t>V1-3 data</a:t>
            </a:r>
            <a:endParaRPr sz="1600">
              <a:solidFill>
                <a:schemeClr val="dk2"/>
              </a:solidFill>
            </a:endParaRPr>
          </a:p>
        </p:txBody>
      </p:sp>
      <p:sp>
        <p:nvSpPr>
          <p:cNvPr id="137" name="Google Shape;137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a"/>
              <a:t>9</a:t>
            </a:fld>
            <a:endParaRPr/>
          </a:p>
        </p:txBody>
      </p:sp>
      <p:sp>
        <p:nvSpPr>
          <p:cNvPr id="2" name="Google Shape;81;p16">
            <a:extLst>
              <a:ext uri="{FF2B5EF4-FFF2-40B4-BE49-F238E27FC236}">
                <a16:creationId xmlns:a16="http://schemas.microsoft.com/office/drawing/2014/main" id="{09F45905-92D1-8FD0-AB0D-FD913A23D5B7}"/>
              </a:ext>
            </a:extLst>
          </p:cNvPr>
          <p:cNvSpPr txBox="1">
            <a:spLocks/>
          </p:cNvSpPr>
          <p:nvPr/>
        </p:nvSpPr>
        <p:spPr>
          <a:xfrm>
            <a:off x="464100" y="13048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spcAft>
                <a:spcPts val="1200"/>
              </a:spcAft>
              <a:buFont typeface="Arial"/>
              <a:buNone/>
            </a:pPr>
            <a:r>
              <a:rPr lang="en-GB"/>
              <a:t>change</a:t>
            </a:r>
            <a:endParaRPr lang="en-GB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397</Words>
  <Application>Microsoft Office PowerPoint</Application>
  <PresentationFormat>On-screen Show (16:9)</PresentationFormat>
  <Paragraphs>79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Courier New</vt:lpstr>
      <vt:lpstr>Simple Light</vt:lpstr>
      <vt:lpstr>PowerPoint Presentation</vt:lpstr>
      <vt:lpstr>Structure of the hands-on</vt:lpstr>
      <vt:lpstr>Install R and Rstudio </vt:lpstr>
      <vt:lpstr>Install ampvis2 in Rstudio</vt:lpstr>
      <vt:lpstr>Find and download data</vt:lpstr>
      <vt:lpstr>Find and download data</vt:lpstr>
      <vt:lpstr>Find and download data</vt:lpstr>
      <vt:lpstr>PowerPoint Presentation</vt:lpstr>
      <vt:lpstr>PowerPoint Presentation</vt:lpstr>
      <vt:lpstr>PowerPoint Presentation</vt:lpstr>
      <vt:lpstr>Install ampvis2 (https://kasperskytte.github.io/ampvis2/articles/ampvis2.html) </vt:lpstr>
      <vt:lpstr>Load data into ampvis object</vt:lpstr>
      <vt:lpstr>Typical amplicon analysis workflow in ampvis2</vt:lpstr>
      <vt:lpstr>Break and R support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Miriam Peces Gomez</cp:lastModifiedBy>
  <cp:revision>3</cp:revision>
  <dcterms:modified xsi:type="dcterms:W3CDTF">2025-05-14T12:57:27Z</dcterms:modified>
</cp:coreProperties>
</file>